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57" r:id="rId3"/>
    <p:sldId id="263" r:id="rId4"/>
    <p:sldId id="259" r:id="rId5"/>
    <p:sldId id="260" r:id="rId6"/>
    <p:sldId id="261" r:id="rId7"/>
    <p:sldId id="262" r:id="rId8"/>
    <p:sldId id="264" r:id="rId9"/>
    <p:sldId id="265" r:id="rId10"/>
    <p:sldId id="258" r:id="rId11"/>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53" autoAdjust="0"/>
    <p:restoredTop sz="50000"/>
  </p:normalViewPr>
  <p:slideViewPr>
    <p:cSldViewPr snapToGrid="0" snapToObjects="1">
      <p:cViewPr varScale="1">
        <p:scale>
          <a:sx n="72" d="100"/>
          <a:sy n="72" d="100"/>
        </p:scale>
        <p:origin x="46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Clic para editar título</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4412281-1AA8-CE4A-A554-8B9E186C39A7}" type="datetimeFigureOut">
              <a:rPr lang="es-ES_tradnl" smtClean="0"/>
              <a:t>05/12/2023</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250518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4412281-1AA8-CE4A-A554-8B9E186C39A7}" type="datetimeFigureOut">
              <a:rPr lang="es-ES_tradnl" smtClean="0"/>
              <a:t>05/12/2023</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343200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Clic para editar título</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4412281-1AA8-CE4A-A554-8B9E186C39A7}" type="datetimeFigureOut">
              <a:rPr lang="es-ES_tradnl" smtClean="0"/>
              <a:t>05/12/2023</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31273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4412281-1AA8-CE4A-A554-8B9E186C39A7}" type="datetimeFigureOut">
              <a:rPr lang="es-ES_tradnl" smtClean="0"/>
              <a:t>05/12/2023</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1404263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Clic para editar título</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C4412281-1AA8-CE4A-A554-8B9E186C39A7}" type="datetimeFigureOut">
              <a:rPr lang="es-ES_tradnl" smtClean="0"/>
              <a:t>05/12/2023</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603313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4412281-1AA8-CE4A-A554-8B9E186C39A7}" type="datetimeFigureOut">
              <a:rPr lang="es-ES_tradnl" smtClean="0"/>
              <a:t>05/12/2023</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1618302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Clic para editar título</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4412281-1AA8-CE4A-A554-8B9E186C39A7}" type="datetimeFigureOut">
              <a:rPr lang="es-ES_tradnl" smtClean="0"/>
              <a:t>05/12/2023</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921862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Date Placeholder 2"/>
          <p:cNvSpPr>
            <a:spLocks noGrp="1"/>
          </p:cNvSpPr>
          <p:nvPr>
            <p:ph type="dt" sz="half" idx="10"/>
          </p:nvPr>
        </p:nvSpPr>
        <p:spPr/>
        <p:txBody>
          <a:bodyPr/>
          <a:lstStyle/>
          <a:p>
            <a:fld id="{C4412281-1AA8-CE4A-A554-8B9E186C39A7}" type="datetimeFigureOut">
              <a:rPr lang="es-ES_tradnl" smtClean="0"/>
              <a:t>05/12/2023</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1797167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412281-1AA8-CE4A-A554-8B9E186C39A7}" type="datetimeFigureOut">
              <a:rPr lang="es-ES_tradnl" smtClean="0"/>
              <a:t>05/12/2023</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4" name="Slide Number Placeholder 3"/>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640459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Clic para editar título</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C4412281-1AA8-CE4A-A554-8B9E186C39A7}" type="datetimeFigureOut">
              <a:rPr lang="es-ES_tradnl" smtClean="0"/>
              <a:t>05/12/2023</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1006710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Clic para editar título</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Arrastre la imagen al marcador de posición o haga clic en el icono para agregar</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C4412281-1AA8-CE4A-A554-8B9E186C39A7}" type="datetimeFigureOut">
              <a:rPr lang="es-ES_tradnl" smtClean="0"/>
              <a:t>05/12/2023</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1905118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Clic para editar título</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412281-1AA8-CE4A-A554-8B9E186C39A7}" type="datetimeFigureOut">
              <a:rPr lang="es-ES_tradnl" smtClean="0"/>
              <a:t>05/12/2023</a:t>
            </a:fld>
            <a:endParaRPr lang="es-ES_trad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14200859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ítulo 2">
            <a:extLst>
              <a:ext uri="{FF2B5EF4-FFF2-40B4-BE49-F238E27FC236}">
                <a16:creationId xmlns:a16="http://schemas.microsoft.com/office/drawing/2014/main" id="{3735C8F2-24DE-084C-BDA5-69D863E4734B}"/>
              </a:ext>
            </a:extLst>
          </p:cNvPr>
          <p:cNvSpPr>
            <a:spLocks noGrp="1"/>
          </p:cNvSpPr>
          <p:nvPr>
            <p:ph type="subTitle" idx="1"/>
          </p:nvPr>
        </p:nvSpPr>
        <p:spPr>
          <a:xfrm>
            <a:off x="940107" y="3855425"/>
            <a:ext cx="6242892" cy="804709"/>
          </a:xfrm>
        </p:spPr>
        <p:txBody>
          <a:bodyPr>
            <a:normAutofit/>
          </a:bodyPr>
          <a:lstStyle/>
          <a:p>
            <a:r>
              <a:rPr lang="es-ES_tradnl" sz="2500" b="1" dirty="0">
                <a:solidFill>
                  <a:schemeClr val="tx2">
                    <a:lumMod val="75000"/>
                  </a:schemeClr>
                </a:solidFill>
                <a:latin typeface="Myriad Pro Semibold" panose="020B0503030403020204" pitchFamily="34" charset="0"/>
              </a:rPr>
              <a:t>Título Presentación</a:t>
            </a:r>
          </a:p>
        </p:txBody>
      </p:sp>
      <p:pic>
        <p:nvPicPr>
          <p:cNvPr id="3" name="Imagen 2">
            <a:extLst>
              <a:ext uri="{FF2B5EF4-FFF2-40B4-BE49-F238E27FC236}">
                <a16:creationId xmlns:a16="http://schemas.microsoft.com/office/drawing/2014/main" id="{5931D569-E374-634D-BD7B-978B14473429}"/>
              </a:ext>
            </a:extLst>
          </p:cNvPr>
          <p:cNvPicPr>
            <a:picLocks noChangeAspect="1"/>
          </p:cNvPicPr>
          <p:nvPr/>
        </p:nvPicPr>
        <p:blipFill>
          <a:blip r:embed="rId2"/>
          <a:stretch>
            <a:fillRect/>
          </a:stretch>
        </p:blipFill>
        <p:spPr>
          <a:xfrm>
            <a:off x="-3188" y="0"/>
            <a:ext cx="12195188" cy="6858000"/>
          </a:xfrm>
          <a:prstGeom prst="rect">
            <a:avLst/>
          </a:prstGeom>
        </p:spPr>
      </p:pic>
      <p:sp>
        <p:nvSpPr>
          <p:cNvPr id="2" name="Subtítulo 2">
            <a:extLst>
              <a:ext uri="{FF2B5EF4-FFF2-40B4-BE49-F238E27FC236}">
                <a16:creationId xmlns:a16="http://schemas.microsoft.com/office/drawing/2014/main" id="{D7EB23AF-1708-7E82-C24E-384A742DB9EA}"/>
              </a:ext>
            </a:extLst>
          </p:cNvPr>
          <p:cNvSpPr txBox="1">
            <a:spLocks/>
          </p:cNvSpPr>
          <p:nvPr/>
        </p:nvSpPr>
        <p:spPr>
          <a:xfrm>
            <a:off x="510450" y="2078596"/>
            <a:ext cx="6672549" cy="80470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_tradnl" sz="2500" b="1" dirty="0">
                <a:solidFill>
                  <a:schemeClr val="tx2">
                    <a:lumMod val="75000"/>
                  </a:schemeClr>
                </a:solidFill>
                <a:latin typeface="Myriad Pro Semibold" panose="020B0503030403020204" pitchFamily="34" charset="0"/>
              </a:rPr>
              <a:t>Segundo avance del reto dardos y cerbatanas</a:t>
            </a:r>
          </a:p>
        </p:txBody>
      </p:sp>
      <p:sp>
        <p:nvSpPr>
          <p:cNvPr id="5" name="Subtítulo 2">
            <a:extLst>
              <a:ext uri="{FF2B5EF4-FFF2-40B4-BE49-F238E27FC236}">
                <a16:creationId xmlns:a16="http://schemas.microsoft.com/office/drawing/2014/main" id="{B63061B9-C0AD-0A03-B51F-3A3EE9A88AE8}"/>
              </a:ext>
            </a:extLst>
          </p:cNvPr>
          <p:cNvSpPr txBox="1">
            <a:spLocks/>
          </p:cNvSpPr>
          <p:nvPr/>
        </p:nvSpPr>
        <p:spPr>
          <a:xfrm>
            <a:off x="844439" y="3556930"/>
            <a:ext cx="6672549" cy="11032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_tradnl" sz="1800" b="1" dirty="0">
                <a:solidFill>
                  <a:schemeClr val="tx2">
                    <a:lumMod val="75000"/>
                  </a:schemeClr>
                </a:solidFill>
                <a:latin typeface="Myriad Pro Semibold" panose="020B0503030403020204" pitchFamily="34" charset="0"/>
              </a:rPr>
              <a:t>Angela Michelly Perdomo</a:t>
            </a:r>
          </a:p>
          <a:p>
            <a:r>
              <a:rPr lang="es-ES_tradnl" sz="1800" b="1" dirty="0">
                <a:solidFill>
                  <a:schemeClr val="tx2">
                    <a:lumMod val="75000"/>
                  </a:schemeClr>
                </a:solidFill>
                <a:latin typeface="Myriad Pro Semibold" panose="020B0503030403020204" pitchFamily="34" charset="0"/>
              </a:rPr>
              <a:t>Rafael Blanco Pedraza </a:t>
            </a:r>
          </a:p>
          <a:p>
            <a:r>
              <a:rPr lang="es-ES_tradnl" sz="1800" b="1" dirty="0">
                <a:solidFill>
                  <a:schemeClr val="tx2">
                    <a:lumMod val="75000"/>
                  </a:schemeClr>
                </a:solidFill>
                <a:latin typeface="Myriad Pro Semibold" panose="020B0503030403020204" pitchFamily="34" charset="0"/>
              </a:rPr>
              <a:t>Paula Juliana Niño</a:t>
            </a:r>
          </a:p>
        </p:txBody>
      </p:sp>
    </p:spTree>
    <p:extLst>
      <p:ext uri="{BB962C8B-B14F-4D97-AF65-F5344CB8AC3E}">
        <p14:creationId xmlns:p14="http://schemas.microsoft.com/office/powerpoint/2010/main" val="632380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90A5636-19EF-084A-86B9-632E7C533772}"/>
              </a:ext>
            </a:extLst>
          </p:cNvPr>
          <p:cNvPicPr>
            <a:picLocks noChangeAspect="1"/>
          </p:cNvPicPr>
          <p:nvPr/>
        </p:nvPicPr>
        <p:blipFill>
          <a:blip r:embed="rId2"/>
          <a:stretch>
            <a:fillRect/>
          </a:stretch>
        </p:blipFill>
        <p:spPr>
          <a:xfrm>
            <a:off x="-3188" y="0"/>
            <a:ext cx="12195188" cy="6858000"/>
          </a:xfrm>
          <a:prstGeom prst="rect">
            <a:avLst/>
          </a:prstGeom>
        </p:spPr>
      </p:pic>
    </p:spTree>
    <p:extLst>
      <p:ext uri="{BB962C8B-B14F-4D97-AF65-F5344CB8AC3E}">
        <p14:creationId xmlns:p14="http://schemas.microsoft.com/office/powerpoint/2010/main" val="1540279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ubtítulo 2">
            <a:extLst>
              <a:ext uri="{FF2B5EF4-FFF2-40B4-BE49-F238E27FC236}">
                <a16:creationId xmlns:a16="http://schemas.microsoft.com/office/drawing/2014/main" id="{86FDE001-B390-029C-BC97-DE8551CFE34D}"/>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spcAft>
                <a:spcPts val="600"/>
              </a:spcAft>
            </a:pPr>
            <a:r>
              <a:rPr lang="en-US" sz="4200" b="1">
                <a:latin typeface="+mj-lt"/>
                <a:ea typeface="+mj-ea"/>
                <a:cs typeface="+mj-cs"/>
              </a:rPr>
              <a:t>Elaboración de nuevos dardos de papel</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ítulo 2">
            <a:extLst>
              <a:ext uri="{FF2B5EF4-FFF2-40B4-BE49-F238E27FC236}">
                <a16:creationId xmlns:a16="http://schemas.microsoft.com/office/drawing/2014/main" id="{F9ED25AB-053B-3827-3E33-FCFEC2C6089E}"/>
              </a:ext>
            </a:extLst>
          </p:cNvPr>
          <p:cNvSpPr txBox="1">
            <a:spLocks/>
          </p:cNvSpPr>
          <p:nvPr/>
        </p:nvSpPr>
        <p:spPr>
          <a:xfrm>
            <a:off x="640080" y="2872899"/>
            <a:ext cx="4243589" cy="33206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228600" algn="l">
              <a:buFont typeface="Arial" panose="020B0604020202020204" pitchFamily="34" charset="0"/>
              <a:buChar char="•"/>
            </a:pPr>
            <a:r>
              <a:rPr lang="en-US" sz="2200"/>
              <a:t>Al analizar los videos en tracker. En algunos no fue posible observar la trayectoria completa descrita por el dardo. Entonces, fue necesario elaborar nuevos dardos de papel de un color visible para que no se perdiera información en el análisis. Escogimos hacer los dardos de color azul.</a:t>
            </a:r>
          </a:p>
        </p:txBody>
      </p:sp>
      <p:pic>
        <p:nvPicPr>
          <p:cNvPr id="6" name="Imagem 5" descr="Uma imagem contendo cortina, instrumento, material de papelaria, alinhado&#10;&#10;Descrição gerada automaticamente">
            <a:extLst>
              <a:ext uri="{FF2B5EF4-FFF2-40B4-BE49-F238E27FC236}">
                <a16:creationId xmlns:a16="http://schemas.microsoft.com/office/drawing/2014/main" id="{D265F922-166D-3760-F52D-E394B8CA20EA}"/>
              </a:ext>
            </a:extLst>
          </p:cNvPr>
          <p:cNvPicPr>
            <a:picLocks noChangeAspect="1"/>
          </p:cNvPicPr>
          <p:nvPr/>
        </p:nvPicPr>
        <p:blipFill rotWithShape="1">
          <a:blip r:embed="rId2"/>
          <a:srcRect l="33737" r="783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ubtítulo 2">
            <a:extLst>
              <a:ext uri="{FF2B5EF4-FFF2-40B4-BE49-F238E27FC236}">
                <a16:creationId xmlns:a16="http://schemas.microsoft.com/office/drawing/2014/main" id="{AD32094B-DEDE-A648-95FA-5D07F9802D5F}"/>
              </a:ext>
            </a:extLst>
          </p:cNvPr>
          <p:cNvSpPr txBox="1">
            <a:spLocks/>
          </p:cNvSpPr>
          <p:nvPr/>
        </p:nvSpPr>
        <p:spPr>
          <a:xfrm>
            <a:off x="455364" y="407146"/>
            <a:ext cx="6672549" cy="80470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s-ES_tradnl" sz="2500" b="1" dirty="0">
              <a:solidFill>
                <a:schemeClr val="tx2">
                  <a:lumMod val="75000"/>
                </a:schemeClr>
              </a:solidFill>
              <a:latin typeface="Myriad Pro Semibold" panose="020B0503030403020204" pitchFamily="34" charset="0"/>
            </a:endParaRPr>
          </a:p>
        </p:txBody>
      </p:sp>
    </p:spTree>
    <p:extLst>
      <p:ext uri="{BB962C8B-B14F-4D97-AF65-F5344CB8AC3E}">
        <p14:creationId xmlns:p14="http://schemas.microsoft.com/office/powerpoint/2010/main" val="59591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AD32094B-DEDE-A648-95FA-5D07F9802D5F}"/>
              </a:ext>
            </a:extLst>
          </p:cNvPr>
          <p:cNvSpPr txBox="1">
            <a:spLocks/>
          </p:cNvSpPr>
          <p:nvPr/>
        </p:nvSpPr>
        <p:spPr>
          <a:xfrm>
            <a:off x="455364" y="407146"/>
            <a:ext cx="6672549" cy="80470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s-ES_tradnl" sz="2500" b="1" dirty="0">
              <a:solidFill>
                <a:schemeClr val="tx2">
                  <a:lumMod val="75000"/>
                </a:schemeClr>
              </a:solidFill>
              <a:latin typeface="Myriad Pro Semibold" panose="020B0503030403020204" pitchFamily="34" charset="0"/>
            </a:endParaRPr>
          </a:p>
        </p:txBody>
      </p:sp>
      <p:sp>
        <p:nvSpPr>
          <p:cNvPr id="3" name="Subtítulo 2">
            <a:extLst>
              <a:ext uri="{FF2B5EF4-FFF2-40B4-BE49-F238E27FC236}">
                <a16:creationId xmlns:a16="http://schemas.microsoft.com/office/drawing/2014/main" id="{F9ED25AB-053B-3827-3E33-FCFEC2C6089E}"/>
              </a:ext>
            </a:extLst>
          </p:cNvPr>
          <p:cNvSpPr txBox="1">
            <a:spLocks/>
          </p:cNvSpPr>
          <p:nvPr/>
        </p:nvSpPr>
        <p:spPr>
          <a:xfrm>
            <a:off x="745814" y="2338486"/>
            <a:ext cx="6672549" cy="154515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_tradnl" sz="1800" dirty="0">
                <a:solidFill>
                  <a:schemeClr val="tx2">
                    <a:lumMod val="75000"/>
                  </a:schemeClr>
                </a:solidFill>
                <a:latin typeface="Myriad Pro Semibold" panose="020B0503030403020204" pitchFamily="34" charset="0"/>
              </a:rPr>
              <a:t>Se consideró necesario tener la masa de cada dardo como un parámetro para obtener posibles relaciones con el alcance del mismo y la velocidad con la que sale disparado de la cerbatana.</a:t>
            </a:r>
          </a:p>
          <a:p>
            <a:pPr algn="just"/>
            <a:r>
              <a:rPr lang="es-ES_tradnl" sz="1800" dirty="0">
                <a:solidFill>
                  <a:schemeClr val="tx2">
                    <a:lumMod val="75000"/>
                  </a:schemeClr>
                </a:solidFill>
                <a:latin typeface="Myriad Pro Semibold" panose="020B0503030403020204" pitchFamily="34" charset="0"/>
              </a:rPr>
              <a:t> Los dardos fueron enumerados para poder diferenciarlos, se hicieron un total de 19 dardos con el fin de tener repuestos.</a:t>
            </a:r>
          </a:p>
        </p:txBody>
      </p:sp>
      <p:pic>
        <p:nvPicPr>
          <p:cNvPr id="6" name="Imagem 5">
            <a:extLst>
              <a:ext uri="{FF2B5EF4-FFF2-40B4-BE49-F238E27FC236}">
                <a16:creationId xmlns:a16="http://schemas.microsoft.com/office/drawing/2014/main" id="{8624319F-DD35-64D7-04B4-F101EB8D7EF1}"/>
              </a:ext>
            </a:extLst>
          </p:cNvPr>
          <p:cNvPicPr>
            <a:picLocks noChangeAspect="1"/>
          </p:cNvPicPr>
          <p:nvPr/>
        </p:nvPicPr>
        <p:blipFill rotWithShape="1">
          <a:blip r:embed="rId2"/>
          <a:srcRect l="15760" t="32648" r="64457" b="14573"/>
          <a:stretch/>
        </p:blipFill>
        <p:spPr>
          <a:xfrm>
            <a:off x="8070573" y="1921566"/>
            <a:ext cx="2411896" cy="3617844"/>
          </a:xfrm>
          <a:prstGeom prst="rect">
            <a:avLst/>
          </a:prstGeom>
        </p:spPr>
      </p:pic>
      <p:sp>
        <p:nvSpPr>
          <p:cNvPr id="7" name="Subtítulo 2">
            <a:extLst>
              <a:ext uri="{FF2B5EF4-FFF2-40B4-BE49-F238E27FC236}">
                <a16:creationId xmlns:a16="http://schemas.microsoft.com/office/drawing/2014/main" id="{6B630EDF-7D66-2449-FDAD-17BA0B00C7B3}"/>
              </a:ext>
            </a:extLst>
          </p:cNvPr>
          <p:cNvSpPr txBox="1">
            <a:spLocks/>
          </p:cNvSpPr>
          <p:nvPr/>
        </p:nvSpPr>
        <p:spPr>
          <a:xfrm>
            <a:off x="759066" y="7389"/>
            <a:ext cx="6260194" cy="1929384"/>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ct val="0"/>
              </a:spcBef>
              <a:spcAft>
                <a:spcPts val="600"/>
              </a:spcAft>
            </a:pPr>
            <a:r>
              <a:rPr lang="en-US" sz="4000" b="1" dirty="0">
                <a:latin typeface="+mj-lt"/>
                <a:ea typeface="+mj-ea"/>
                <a:cs typeface="+mj-cs"/>
              </a:rPr>
              <a:t>Masa de </a:t>
            </a:r>
            <a:r>
              <a:rPr lang="en-US" sz="4000" b="1" dirty="0" err="1">
                <a:latin typeface="+mj-lt"/>
                <a:ea typeface="+mj-ea"/>
                <a:cs typeface="+mj-cs"/>
              </a:rPr>
              <a:t>los</a:t>
            </a:r>
            <a:r>
              <a:rPr lang="en-US" sz="4000" b="1" dirty="0">
                <a:latin typeface="+mj-lt"/>
                <a:ea typeface="+mj-ea"/>
                <a:cs typeface="+mj-cs"/>
              </a:rPr>
              <a:t> </a:t>
            </a:r>
            <a:r>
              <a:rPr lang="en-US" sz="4000" b="1" dirty="0" err="1">
                <a:latin typeface="+mj-lt"/>
                <a:ea typeface="+mj-ea"/>
                <a:cs typeface="+mj-cs"/>
              </a:rPr>
              <a:t>dardos</a:t>
            </a:r>
            <a:r>
              <a:rPr lang="en-US" sz="4000" b="1" dirty="0">
                <a:latin typeface="+mj-lt"/>
                <a:ea typeface="+mj-ea"/>
                <a:cs typeface="+mj-cs"/>
              </a:rPr>
              <a:t> de </a:t>
            </a:r>
            <a:r>
              <a:rPr lang="en-US" sz="4000" b="1" dirty="0" err="1">
                <a:latin typeface="+mj-lt"/>
                <a:ea typeface="+mj-ea"/>
                <a:cs typeface="+mj-cs"/>
              </a:rPr>
              <a:t>papel</a:t>
            </a:r>
            <a:endParaRPr lang="en-US" sz="4000" b="1" dirty="0">
              <a:latin typeface="+mj-lt"/>
              <a:ea typeface="+mj-ea"/>
              <a:cs typeface="+mj-cs"/>
            </a:endParaRPr>
          </a:p>
        </p:txBody>
      </p:sp>
    </p:spTree>
    <p:extLst>
      <p:ext uri="{BB962C8B-B14F-4D97-AF65-F5344CB8AC3E}">
        <p14:creationId xmlns:p14="http://schemas.microsoft.com/office/powerpoint/2010/main" val="3535046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ubtítulo 2">
            <a:extLst>
              <a:ext uri="{FF2B5EF4-FFF2-40B4-BE49-F238E27FC236}">
                <a16:creationId xmlns:a16="http://schemas.microsoft.com/office/drawing/2014/main" id="{86FDE001-B390-029C-BC97-DE8551CFE34D}"/>
              </a:ext>
            </a:extLst>
          </p:cNvPr>
          <p:cNvSpPr txBox="1">
            <a:spLocks/>
          </p:cNvSpPr>
          <p:nvPr/>
        </p:nvSpPr>
        <p:spPr>
          <a:xfrm>
            <a:off x="630936" y="457200"/>
            <a:ext cx="4343400" cy="1929384"/>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spcAft>
                <a:spcPts val="600"/>
              </a:spcAft>
            </a:pPr>
            <a:r>
              <a:rPr lang="en-US" sz="4800" b="1" dirty="0" err="1">
                <a:latin typeface="+mj-lt"/>
                <a:ea typeface="+mj-ea"/>
                <a:cs typeface="+mj-cs"/>
              </a:rPr>
              <a:t>Montaje</a:t>
            </a:r>
            <a:r>
              <a:rPr lang="en-US" sz="4800" b="1" dirty="0">
                <a:latin typeface="+mj-lt"/>
                <a:ea typeface="+mj-ea"/>
                <a:cs typeface="+mj-cs"/>
              </a:rPr>
              <a:t> experimental</a:t>
            </a:r>
          </a:p>
        </p:txBody>
      </p:sp>
      <p:sp>
        <p:nvSpPr>
          <p:cNvPr id="16"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ítulo 2">
            <a:extLst>
              <a:ext uri="{FF2B5EF4-FFF2-40B4-BE49-F238E27FC236}">
                <a16:creationId xmlns:a16="http://schemas.microsoft.com/office/drawing/2014/main" id="{F9ED25AB-053B-3827-3E33-FCFEC2C6089E}"/>
              </a:ext>
            </a:extLst>
          </p:cNvPr>
          <p:cNvSpPr txBox="1">
            <a:spLocks/>
          </p:cNvSpPr>
          <p:nvPr/>
        </p:nvSpPr>
        <p:spPr>
          <a:xfrm>
            <a:off x="5541263" y="457200"/>
            <a:ext cx="6007608" cy="1929384"/>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228600" algn="l">
              <a:buFont typeface="Arial" panose="020B0604020202020204" pitchFamily="34" charset="0"/>
              <a:buChar char="•"/>
            </a:pPr>
            <a:r>
              <a:rPr lang="en-US" sz="1500"/>
              <a:t>Un problema que se tenía a la hora de expulsar el dardo de la cerbatana era que el compresor de aire no alcanzaba la velocidad de 10 m/s de forma instantánea. Entonces fue necesario mantener el dardo en reposo al estar ubicado en un punto de referencia inicial.</a:t>
            </a:r>
          </a:p>
          <a:p>
            <a:pPr indent="-228600" algn="l">
              <a:buFont typeface="Arial" panose="020B0604020202020204" pitchFamily="34" charset="0"/>
              <a:buChar char="•"/>
            </a:pPr>
            <a:r>
              <a:rPr lang="en-US" sz="1500"/>
              <a:t> La solución que se encontró fue amarrar el dardo con un hilo y hacer un pequeño agujero en el tubo de pvc para sostener el dardo hasta que la máquina de compresión de aire alcanzara la velocidad deseada </a:t>
            </a:r>
          </a:p>
          <a:p>
            <a:pPr indent="-228600" algn="l">
              <a:buFont typeface="Arial" panose="020B0604020202020204" pitchFamily="34" charset="0"/>
              <a:buChar char="•"/>
            </a:pPr>
            <a:endParaRPr lang="en-US" sz="1500"/>
          </a:p>
        </p:txBody>
      </p:sp>
      <p:pic>
        <p:nvPicPr>
          <p:cNvPr id="7" name="Imagem 6">
            <a:extLst>
              <a:ext uri="{FF2B5EF4-FFF2-40B4-BE49-F238E27FC236}">
                <a16:creationId xmlns:a16="http://schemas.microsoft.com/office/drawing/2014/main" id="{6C99FB7D-1E4A-14B3-90B7-D987EF094657}"/>
              </a:ext>
            </a:extLst>
          </p:cNvPr>
          <p:cNvPicPr>
            <a:picLocks noChangeAspect="1"/>
          </p:cNvPicPr>
          <p:nvPr/>
        </p:nvPicPr>
        <p:blipFill>
          <a:blip r:embed="rId2"/>
          <a:stretch>
            <a:fillRect/>
          </a:stretch>
        </p:blipFill>
        <p:spPr>
          <a:xfrm>
            <a:off x="1360932" y="2569464"/>
            <a:ext cx="3678936" cy="3678936"/>
          </a:xfrm>
          <a:prstGeom prst="rect">
            <a:avLst/>
          </a:prstGeom>
        </p:spPr>
      </p:pic>
      <p:pic>
        <p:nvPicPr>
          <p:cNvPr id="9" name="Imagem 8">
            <a:extLst>
              <a:ext uri="{FF2B5EF4-FFF2-40B4-BE49-F238E27FC236}">
                <a16:creationId xmlns:a16="http://schemas.microsoft.com/office/drawing/2014/main" id="{A49A577A-A6B5-7B3D-9A64-1AB6C7B3350A}"/>
              </a:ext>
            </a:extLst>
          </p:cNvPr>
          <p:cNvPicPr>
            <a:picLocks noChangeAspect="1"/>
          </p:cNvPicPr>
          <p:nvPr/>
        </p:nvPicPr>
        <p:blipFill>
          <a:blip r:embed="rId3"/>
          <a:stretch>
            <a:fillRect/>
          </a:stretch>
        </p:blipFill>
        <p:spPr>
          <a:xfrm>
            <a:off x="7149084" y="2569464"/>
            <a:ext cx="3678936" cy="3678936"/>
          </a:xfrm>
          <a:prstGeom prst="rect">
            <a:avLst/>
          </a:prstGeom>
        </p:spPr>
      </p:pic>
      <p:sp>
        <p:nvSpPr>
          <p:cNvPr id="4" name="Subtítulo 2">
            <a:extLst>
              <a:ext uri="{FF2B5EF4-FFF2-40B4-BE49-F238E27FC236}">
                <a16:creationId xmlns:a16="http://schemas.microsoft.com/office/drawing/2014/main" id="{AD32094B-DEDE-A648-95FA-5D07F9802D5F}"/>
              </a:ext>
            </a:extLst>
          </p:cNvPr>
          <p:cNvSpPr txBox="1">
            <a:spLocks/>
          </p:cNvSpPr>
          <p:nvPr/>
        </p:nvSpPr>
        <p:spPr>
          <a:xfrm>
            <a:off x="455364" y="407146"/>
            <a:ext cx="6672549" cy="80470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s-ES_tradnl" sz="2500" b="1" dirty="0">
              <a:solidFill>
                <a:schemeClr val="tx2">
                  <a:lumMod val="75000"/>
                </a:schemeClr>
              </a:solidFill>
              <a:latin typeface="Myriad Pro Semibold" panose="020B0503030403020204" pitchFamily="34" charset="0"/>
            </a:endParaRPr>
          </a:p>
        </p:txBody>
      </p:sp>
    </p:spTree>
    <p:extLst>
      <p:ext uri="{BB962C8B-B14F-4D97-AF65-F5344CB8AC3E}">
        <p14:creationId xmlns:p14="http://schemas.microsoft.com/office/powerpoint/2010/main" val="1257391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ítulo 2">
            <a:extLst>
              <a:ext uri="{FF2B5EF4-FFF2-40B4-BE49-F238E27FC236}">
                <a16:creationId xmlns:a16="http://schemas.microsoft.com/office/drawing/2014/main" id="{4C6E81A0-50DF-243B-6975-705785906218}"/>
              </a:ext>
            </a:extLst>
          </p:cNvPr>
          <p:cNvSpPr txBox="1">
            <a:spLocks/>
          </p:cNvSpPr>
          <p:nvPr/>
        </p:nvSpPr>
        <p:spPr>
          <a:xfrm>
            <a:off x="612648" y="365125"/>
            <a:ext cx="5295015" cy="2063808"/>
          </a:xfrm>
          <a:prstGeom prst="rect">
            <a:avLst/>
          </a:prstGeom>
        </p:spPr>
        <p:txBody>
          <a:bodyPr vert="horz" lIns="91440" tIns="45720" rIns="91440" bIns="45720" rtlCol="0" anchor="b">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spcAft>
                <a:spcPts val="600"/>
              </a:spcAft>
            </a:pPr>
            <a:r>
              <a:rPr lang="en-US" sz="5400" b="1">
                <a:latin typeface="+mj-lt"/>
                <a:ea typeface="+mj-ea"/>
                <a:cs typeface="+mj-cs"/>
              </a:rPr>
              <a:t>Montaje experimental</a:t>
            </a:r>
          </a:p>
        </p:txBody>
      </p:sp>
      <p:sp>
        <p:nvSpPr>
          <p:cNvPr id="18"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ítulo 2">
            <a:extLst>
              <a:ext uri="{FF2B5EF4-FFF2-40B4-BE49-F238E27FC236}">
                <a16:creationId xmlns:a16="http://schemas.microsoft.com/office/drawing/2014/main" id="{F9ED25AB-053B-3827-3E33-FCFEC2C6089E}"/>
              </a:ext>
            </a:extLst>
          </p:cNvPr>
          <p:cNvSpPr txBox="1">
            <a:spLocks/>
          </p:cNvSpPr>
          <p:nvPr/>
        </p:nvSpPr>
        <p:spPr>
          <a:xfrm>
            <a:off x="612648" y="2908005"/>
            <a:ext cx="5295015" cy="326895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228600" algn="l">
              <a:buFont typeface="Arial" panose="020B0604020202020204" pitchFamily="34" charset="0"/>
              <a:buChar char="•"/>
            </a:pPr>
            <a:r>
              <a:rPr lang="en-US" sz="2200"/>
              <a:t>Con el montaje preparado para realizar la actividad, consideramos necesario medir la altura en la que iba a estar ubicada la cerbatana con respecto al piso, así como la longitud y el diámetro de las dos cerbatanas caseras. </a:t>
            </a:r>
          </a:p>
          <a:p>
            <a:pPr indent="-228600" algn="l">
              <a:buFont typeface="Arial" panose="020B0604020202020204" pitchFamily="34" charset="0"/>
              <a:buChar char="•"/>
            </a:pPr>
            <a:r>
              <a:rPr lang="en-US" sz="2200"/>
              <a:t>También se escogieron los dardos 13, 8 y 5 para el experimento y se hicieron las mediciones de longitud y diámetro de cada uno.  </a:t>
            </a:r>
          </a:p>
        </p:txBody>
      </p:sp>
      <p:pic>
        <p:nvPicPr>
          <p:cNvPr id="7" name="Imagem 6" descr="Uma imagem contendo instrumento, material de papelaria, mesa, lápis&#10;&#10;Descrição gerada automaticamente">
            <a:extLst>
              <a:ext uri="{FF2B5EF4-FFF2-40B4-BE49-F238E27FC236}">
                <a16:creationId xmlns:a16="http://schemas.microsoft.com/office/drawing/2014/main" id="{72D13590-9F9B-3AD4-FA62-8F4BFCD31154}"/>
              </a:ext>
            </a:extLst>
          </p:cNvPr>
          <p:cNvPicPr>
            <a:picLocks noChangeAspect="1"/>
          </p:cNvPicPr>
          <p:nvPr/>
        </p:nvPicPr>
        <p:blipFill>
          <a:blip r:embed="rId2"/>
          <a:stretch>
            <a:fillRect/>
          </a:stretch>
        </p:blipFill>
        <p:spPr>
          <a:xfrm>
            <a:off x="6616516" y="362384"/>
            <a:ext cx="2163366" cy="2884488"/>
          </a:xfrm>
          <a:prstGeom prst="rect">
            <a:avLst/>
          </a:prstGeom>
        </p:spPr>
      </p:pic>
      <p:pic>
        <p:nvPicPr>
          <p:cNvPr id="11" name="Imagem 10" descr="Uma imagem contendo comida, copo, vidro&#10;&#10;Descrição gerada automaticamente">
            <a:extLst>
              <a:ext uri="{FF2B5EF4-FFF2-40B4-BE49-F238E27FC236}">
                <a16:creationId xmlns:a16="http://schemas.microsoft.com/office/drawing/2014/main" id="{2EC66D81-203F-CCB2-B982-354827BFB459}"/>
              </a:ext>
            </a:extLst>
          </p:cNvPr>
          <p:cNvPicPr>
            <a:picLocks noChangeAspect="1"/>
          </p:cNvPicPr>
          <p:nvPr/>
        </p:nvPicPr>
        <p:blipFill>
          <a:blip r:embed="rId3"/>
          <a:stretch>
            <a:fillRect/>
          </a:stretch>
        </p:blipFill>
        <p:spPr>
          <a:xfrm>
            <a:off x="9224328" y="1098400"/>
            <a:ext cx="2603605" cy="1412455"/>
          </a:xfrm>
          <a:prstGeom prst="rect">
            <a:avLst/>
          </a:prstGeom>
        </p:spPr>
      </p:pic>
      <p:pic>
        <p:nvPicPr>
          <p:cNvPr id="9" name="Imagem 8" descr="Uma imagem contendo dispositivo, medidor&#10;&#10;Descrição gerada automaticamente">
            <a:extLst>
              <a:ext uri="{FF2B5EF4-FFF2-40B4-BE49-F238E27FC236}">
                <a16:creationId xmlns:a16="http://schemas.microsoft.com/office/drawing/2014/main" id="{2067A8BD-FBB6-FC2E-120E-E4A8AE7845A4}"/>
              </a:ext>
            </a:extLst>
          </p:cNvPr>
          <p:cNvPicPr>
            <a:picLocks noChangeAspect="1"/>
          </p:cNvPicPr>
          <p:nvPr/>
        </p:nvPicPr>
        <p:blipFill>
          <a:blip r:embed="rId4"/>
          <a:stretch>
            <a:fillRect/>
          </a:stretch>
        </p:blipFill>
        <p:spPr>
          <a:xfrm>
            <a:off x="6396397" y="4081932"/>
            <a:ext cx="5431536" cy="1439357"/>
          </a:xfrm>
          <a:prstGeom prst="rect">
            <a:avLst/>
          </a:prstGeom>
        </p:spPr>
      </p:pic>
      <p:sp>
        <p:nvSpPr>
          <p:cNvPr id="4" name="Subtítulo 2">
            <a:extLst>
              <a:ext uri="{FF2B5EF4-FFF2-40B4-BE49-F238E27FC236}">
                <a16:creationId xmlns:a16="http://schemas.microsoft.com/office/drawing/2014/main" id="{AD32094B-DEDE-A648-95FA-5D07F9802D5F}"/>
              </a:ext>
            </a:extLst>
          </p:cNvPr>
          <p:cNvSpPr txBox="1">
            <a:spLocks/>
          </p:cNvSpPr>
          <p:nvPr/>
        </p:nvSpPr>
        <p:spPr>
          <a:xfrm>
            <a:off x="455364" y="407146"/>
            <a:ext cx="6672549" cy="80470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s-ES_tradnl" sz="2500" b="1" dirty="0">
              <a:solidFill>
                <a:schemeClr val="tx2">
                  <a:lumMod val="75000"/>
                </a:schemeClr>
              </a:solidFill>
              <a:latin typeface="Myriad Pro Semibold" panose="020B0503030403020204" pitchFamily="34" charset="0"/>
            </a:endParaRPr>
          </a:p>
        </p:txBody>
      </p:sp>
    </p:spTree>
    <p:extLst>
      <p:ext uri="{BB962C8B-B14F-4D97-AF65-F5344CB8AC3E}">
        <p14:creationId xmlns:p14="http://schemas.microsoft.com/office/powerpoint/2010/main" val="4153907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ubtítulo 2">
            <a:extLst>
              <a:ext uri="{FF2B5EF4-FFF2-40B4-BE49-F238E27FC236}">
                <a16:creationId xmlns:a16="http://schemas.microsoft.com/office/drawing/2014/main" id="{86FDE001-B390-029C-BC97-DE8551CFE34D}"/>
              </a:ext>
            </a:extLst>
          </p:cNvPr>
          <p:cNvSpPr txBox="1">
            <a:spLocks/>
          </p:cNvSpPr>
          <p:nvPr/>
        </p:nvSpPr>
        <p:spPr>
          <a:xfrm>
            <a:off x="630936" y="457200"/>
            <a:ext cx="4343400" cy="1929384"/>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spcAft>
                <a:spcPts val="600"/>
              </a:spcAft>
            </a:pPr>
            <a:r>
              <a:rPr lang="en-US" sz="4800" b="1">
                <a:latin typeface="+mj-lt"/>
                <a:ea typeface="+mj-ea"/>
                <a:cs typeface="+mj-cs"/>
              </a:rPr>
              <a:t>Montaje experimental </a:t>
            </a:r>
          </a:p>
        </p:txBody>
      </p:sp>
      <p:sp>
        <p:nvSpPr>
          <p:cNvPr id="15"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ítulo 2">
            <a:extLst>
              <a:ext uri="{FF2B5EF4-FFF2-40B4-BE49-F238E27FC236}">
                <a16:creationId xmlns:a16="http://schemas.microsoft.com/office/drawing/2014/main" id="{F9ED25AB-053B-3827-3E33-FCFEC2C6089E}"/>
              </a:ext>
            </a:extLst>
          </p:cNvPr>
          <p:cNvSpPr txBox="1">
            <a:spLocks/>
          </p:cNvSpPr>
          <p:nvPr/>
        </p:nvSpPr>
        <p:spPr>
          <a:xfrm>
            <a:off x="5541263" y="457200"/>
            <a:ext cx="6007608" cy="1929384"/>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228600" algn="just">
              <a:buFont typeface="Arial" panose="020B0604020202020204" pitchFamily="34" charset="0"/>
              <a:buChar char="•"/>
            </a:pPr>
            <a:r>
              <a:rPr lang="en-US" sz="2200" dirty="0"/>
              <a:t>A la </a:t>
            </a:r>
            <a:r>
              <a:rPr lang="en-US" sz="2200" dirty="0" err="1"/>
              <a:t>cerbatana</a:t>
            </a:r>
            <a:r>
              <a:rPr lang="en-US" sz="2200" dirty="0"/>
              <a:t> </a:t>
            </a:r>
            <a:r>
              <a:rPr lang="en-US" sz="2200" dirty="0" err="1"/>
              <a:t>construida</a:t>
            </a:r>
            <a:r>
              <a:rPr lang="en-US" sz="2200" dirty="0"/>
              <a:t> con dos </a:t>
            </a:r>
            <a:r>
              <a:rPr lang="en-US" sz="2200" dirty="0" err="1"/>
              <a:t>tubos</a:t>
            </a:r>
            <a:r>
              <a:rPr lang="en-US" sz="2200" dirty="0"/>
              <a:t> </a:t>
            </a:r>
            <a:r>
              <a:rPr lang="en-US" sz="2200" dirty="0" err="1"/>
              <a:t>pvc</a:t>
            </a:r>
            <a:r>
              <a:rPr lang="en-US" sz="2200" dirty="0"/>
              <a:t> de </a:t>
            </a:r>
            <a:r>
              <a:rPr lang="en-US" sz="2200" dirty="0" err="1"/>
              <a:t>diferente</a:t>
            </a:r>
            <a:r>
              <a:rPr lang="en-US" sz="2200" dirty="0"/>
              <a:t> </a:t>
            </a:r>
            <a:r>
              <a:rPr lang="en-US" sz="2200" dirty="0" err="1"/>
              <a:t>diámetro</a:t>
            </a:r>
            <a:r>
              <a:rPr lang="en-US" sz="2200" dirty="0"/>
              <a:t> (</a:t>
            </a:r>
            <a:r>
              <a:rPr lang="en-US" sz="2200" dirty="0" err="1"/>
              <a:t>el</a:t>
            </a:r>
            <a:r>
              <a:rPr lang="en-US" sz="2200" dirty="0"/>
              <a:t> primero mayor que </a:t>
            </a:r>
            <a:r>
              <a:rPr lang="en-US" sz="2200" dirty="0" err="1"/>
              <a:t>el</a:t>
            </a:r>
            <a:r>
              <a:rPr lang="en-US" sz="2200" dirty="0"/>
              <a:t> Segundo) </a:t>
            </a:r>
            <a:r>
              <a:rPr lang="en-US" sz="2200" dirty="0" err="1"/>
              <a:t>también</a:t>
            </a:r>
            <a:r>
              <a:rPr lang="en-US" sz="2200" dirty="0"/>
              <a:t> se le </a:t>
            </a:r>
            <a:r>
              <a:rPr lang="en-US" sz="2200" dirty="0" err="1"/>
              <a:t>midió</a:t>
            </a:r>
            <a:r>
              <a:rPr lang="en-US" sz="2200" dirty="0"/>
              <a:t> la </a:t>
            </a:r>
            <a:r>
              <a:rPr lang="en-US" sz="2200" dirty="0" err="1"/>
              <a:t>velocidad</a:t>
            </a:r>
            <a:r>
              <a:rPr lang="en-US" sz="2200" dirty="0"/>
              <a:t> con la que </a:t>
            </a:r>
            <a:r>
              <a:rPr lang="en-US" sz="2200" dirty="0" err="1"/>
              <a:t>salía</a:t>
            </a:r>
            <a:r>
              <a:rPr lang="en-US" sz="2200" dirty="0"/>
              <a:t> </a:t>
            </a:r>
            <a:r>
              <a:rPr lang="en-US" sz="2200" dirty="0" err="1"/>
              <a:t>el</a:t>
            </a:r>
            <a:r>
              <a:rPr lang="en-US" sz="2200" dirty="0"/>
              <a:t> </a:t>
            </a:r>
            <a:r>
              <a:rPr lang="en-US" sz="2200" dirty="0" err="1"/>
              <a:t>aire</a:t>
            </a:r>
            <a:r>
              <a:rPr lang="en-US" sz="2200" dirty="0"/>
              <a:t> y </a:t>
            </a:r>
            <a:r>
              <a:rPr lang="en-US" sz="2200" dirty="0" err="1"/>
              <a:t>esta</a:t>
            </a:r>
            <a:r>
              <a:rPr lang="en-US" sz="2200" dirty="0"/>
              <a:t> </a:t>
            </a:r>
            <a:r>
              <a:rPr lang="en-US" sz="2200" dirty="0" err="1"/>
              <a:t>como</a:t>
            </a:r>
            <a:r>
              <a:rPr lang="en-US" sz="2200" dirty="0"/>
              <a:t> se </a:t>
            </a:r>
            <a:r>
              <a:rPr lang="en-US" sz="2200" dirty="0" err="1"/>
              <a:t>esperaba</a:t>
            </a:r>
            <a:r>
              <a:rPr lang="en-US" sz="2200" dirty="0"/>
              <a:t> </a:t>
            </a:r>
            <a:r>
              <a:rPr lang="en-US" sz="2200" dirty="0" err="1"/>
              <a:t>fue</a:t>
            </a:r>
            <a:r>
              <a:rPr lang="en-US" sz="2200" dirty="0"/>
              <a:t> mayor que la </a:t>
            </a:r>
            <a:r>
              <a:rPr lang="en-US" sz="2200" dirty="0" err="1"/>
              <a:t>velocidad</a:t>
            </a:r>
            <a:r>
              <a:rPr lang="en-US" sz="2200" dirty="0"/>
              <a:t> con la que </a:t>
            </a:r>
            <a:r>
              <a:rPr lang="en-US" sz="2200" dirty="0" err="1"/>
              <a:t>entraba</a:t>
            </a:r>
            <a:r>
              <a:rPr lang="en-US" sz="2200" dirty="0"/>
              <a:t>.</a:t>
            </a:r>
          </a:p>
        </p:txBody>
      </p:sp>
      <p:pic>
        <p:nvPicPr>
          <p:cNvPr id="6" name="Imagem 5" descr="Mão segurando aparelho eletrônico&#10;&#10;Descrição gerada automaticamente">
            <a:extLst>
              <a:ext uri="{FF2B5EF4-FFF2-40B4-BE49-F238E27FC236}">
                <a16:creationId xmlns:a16="http://schemas.microsoft.com/office/drawing/2014/main" id="{40587F5C-3211-593B-35C4-C813B3A08706}"/>
              </a:ext>
            </a:extLst>
          </p:cNvPr>
          <p:cNvPicPr>
            <a:picLocks noChangeAspect="1"/>
          </p:cNvPicPr>
          <p:nvPr/>
        </p:nvPicPr>
        <p:blipFill>
          <a:blip r:embed="rId2"/>
          <a:stretch>
            <a:fillRect/>
          </a:stretch>
        </p:blipFill>
        <p:spPr>
          <a:xfrm>
            <a:off x="1360932" y="2569464"/>
            <a:ext cx="3678936" cy="3678936"/>
          </a:xfrm>
          <a:prstGeom prst="rect">
            <a:avLst/>
          </a:prstGeom>
        </p:spPr>
      </p:pic>
      <p:pic>
        <p:nvPicPr>
          <p:cNvPr id="8" name="Imagem 7" descr="Pia com torneira de metal&#10;&#10;Descrição gerada automaticamente com confiança média">
            <a:extLst>
              <a:ext uri="{FF2B5EF4-FFF2-40B4-BE49-F238E27FC236}">
                <a16:creationId xmlns:a16="http://schemas.microsoft.com/office/drawing/2014/main" id="{E3333FE2-5803-52FF-DE78-77F80102B386}"/>
              </a:ext>
            </a:extLst>
          </p:cNvPr>
          <p:cNvPicPr>
            <a:picLocks noChangeAspect="1"/>
          </p:cNvPicPr>
          <p:nvPr/>
        </p:nvPicPr>
        <p:blipFill>
          <a:blip r:embed="rId3"/>
          <a:stretch>
            <a:fillRect/>
          </a:stretch>
        </p:blipFill>
        <p:spPr>
          <a:xfrm>
            <a:off x="7149084" y="2569464"/>
            <a:ext cx="3678936" cy="3678936"/>
          </a:xfrm>
          <a:prstGeom prst="rect">
            <a:avLst/>
          </a:prstGeom>
        </p:spPr>
      </p:pic>
      <p:sp>
        <p:nvSpPr>
          <p:cNvPr id="4" name="Subtítulo 2">
            <a:extLst>
              <a:ext uri="{FF2B5EF4-FFF2-40B4-BE49-F238E27FC236}">
                <a16:creationId xmlns:a16="http://schemas.microsoft.com/office/drawing/2014/main" id="{AD32094B-DEDE-A648-95FA-5D07F9802D5F}"/>
              </a:ext>
            </a:extLst>
          </p:cNvPr>
          <p:cNvSpPr txBox="1">
            <a:spLocks/>
          </p:cNvSpPr>
          <p:nvPr/>
        </p:nvSpPr>
        <p:spPr>
          <a:xfrm>
            <a:off x="455364" y="407146"/>
            <a:ext cx="6672549" cy="80470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s-ES_tradnl" sz="2500" b="1" dirty="0">
              <a:solidFill>
                <a:schemeClr val="tx2">
                  <a:lumMod val="75000"/>
                </a:schemeClr>
              </a:solidFill>
              <a:latin typeface="Myriad Pro Semibold" panose="020B0503030403020204" pitchFamily="34" charset="0"/>
            </a:endParaRPr>
          </a:p>
        </p:txBody>
      </p:sp>
    </p:spTree>
    <p:extLst>
      <p:ext uri="{BB962C8B-B14F-4D97-AF65-F5344CB8AC3E}">
        <p14:creationId xmlns:p14="http://schemas.microsoft.com/office/powerpoint/2010/main" val="4282075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ubtítulo 2">
            <a:extLst>
              <a:ext uri="{FF2B5EF4-FFF2-40B4-BE49-F238E27FC236}">
                <a16:creationId xmlns:a16="http://schemas.microsoft.com/office/drawing/2014/main" id="{86FDE001-B390-029C-BC97-DE8551CFE34D}"/>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spcAft>
                <a:spcPts val="600"/>
              </a:spcAft>
            </a:pPr>
            <a:r>
              <a:rPr lang="en-US" sz="5400" b="1">
                <a:latin typeface="+mj-lt"/>
                <a:ea typeface="+mj-ea"/>
                <a:cs typeface="+mj-cs"/>
              </a:rPr>
              <a:t>Grabación de videos </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ítulo 2">
            <a:extLst>
              <a:ext uri="{FF2B5EF4-FFF2-40B4-BE49-F238E27FC236}">
                <a16:creationId xmlns:a16="http://schemas.microsoft.com/office/drawing/2014/main" id="{F9ED25AB-053B-3827-3E33-FCFEC2C6089E}"/>
              </a:ext>
            </a:extLst>
          </p:cNvPr>
          <p:cNvSpPr txBox="1">
            <a:spLocks/>
          </p:cNvSpPr>
          <p:nvPr/>
        </p:nvSpPr>
        <p:spPr>
          <a:xfrm>
            <a:off x="640080" y="2872899"/>
            <a:ext cx="4243589" cy="33206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228600" algn="l">
              <a:buFont typeface="Arial" panose="020B0604020202020204" pitchFamily="34" charset="0"/>
              <a:buChar char="•"/>
            </a:pPr>
            <a:r>
              <a:rPr lang="en-US" sz="1500"/>
              <a:t>Cuando ya se tuvo un montaje experimental adecuado y con ciertos parámetros establecidos, se procedió a realizar las grabaciones de la trayectoria de los dardos. </a:t>
            </a:r>
          </a:p>
          <a:p>
            <a:pPr indent="-228600" algn="l">
              <a:buFont typeface="Arial" panose="020B0604020202020204" pitchFamily="34" charset="0"/>
              <a:buChar char="•"/>
            </a:pPr>
            <a:r>
              <a:rPr lang="en-US" sz="1500"/>
              <a:t>En total fueron 6 grabaciones, tres de ellas con el tubo de pvc de igual diámetro y las otras tres con el tubo de pvc de diferente diámetro.</a:t>
            </a:r>
          </a:p>
          <a:p>
            <a:pPr indent="-228600" algn="l">
              <a:buFont typeface="Arial" panose="020B0604020202020204" pitchFamily="34" charset="0"/>
              <a:buChar char="•"/>
            </a:pPr>
            <a:r>
              <a:rPr lang="en-US" sz="1500"/>
              <a:t>Para que fuera posible analizar el video en tracker, fue necesario colocar una referencia de medida que fuera visible en todos los videos. Sé uso un palo de madera ubicado en piso del cual se conocía su longitud </a:t>
            </a:r>
          </a:p>
          <a:p>
            <a:pPr indent="-228600" algn="l">
              <a:buFont typeface="Arial" panose="020B0604020202020204" pitchFamily="34" charset="0"/>
              <a:buChar char="•"/>
            </a:pPr>
            <a:endParaRPr lang="en-US" sz="1500"/>
          </a:p>
        </p:txBody>
      </p:sp>
      <p:pic>
        <p:nvPicPr>
          <p:cNvPr id="9" name="Imagem 8" descr="Uma imagem contendo no interior, janela, homem, em pé&#10;&#10;Descrição gerada automaticamente">
            <a:extLst>
              <a:ext uri="{FF2B5EF4-FFF2-40B4-BE49-F238E27FC236}">
                <a16:creationId xmlns:a16="http://schemas.microsoft.com/office/drawing/2014/main" id="{07C8434A-96BA-CA10-D14F-635F8266523F}"/>
              </a:ext>
            </a:extLst>
          </p:cNvPr>
          <p:cNvPicPr>
            <a:picLocks noChangeAspect="1"/>
          </p:cNvPicPr>
          <p:nvPr/>
        </p:nvPicPr>
        <p:blipFill rotWithShape="1">
          <a:blip r:embed="rId2"/>
          <a:srcRect l="26264" r="1631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ubtítulo 2">
            <a:extLst>
              <a:ext uri="{FF2B5EF4-FFF2-40B4-BE49-F238E27FC236}">
                <a16:creationId xmlns:a16="http://schemas.microsoft.com/office/drawing/2014/main" id="{AD32094B-DEDE-A648-95FA-5D07F9802D5F}"/>
              </a:ext>
            </a:extLst>
          </p:cNvPr>
          <p:cNvSpPr txBox="1">
            <a:spLocks/>
          </p:cNvSpPr>
          <p:nvPr/>
        </p:nvSpPr>
        <p:spPr>
          <a:xfrm>
            <a:off x="455364" y="407146"/>
            <a:ext cx="6672549" cy="80470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s-ES_tradnl" sz="2500" b="1" dirty="0">
              <a:solidFill>
                <a:schemeClr val="tx2">
                  <a:lumMod val="75000"/>
                </a:schemeClr>
              </a:solidFill>
              <a:latin typeface="Myriad Pro Semibold" panose="020B0503030403020204" pitchFamily="34" charset="0"/>
            </a:endParaRPr>
          </a:p>
        </p:txBody>
      </p:sp>
    </p:spTree>
    <p:extLst>
      <p:ext uri="{BB962C8B-B14F-4D97-AF65-F5344CB8AC3E}">
        <p14:creationId xmlns:p14="http://schemas.microsoft.com/office/powerpoint/2010/main" val="1928538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7">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ítulo 2">
            <a:extLst>
              <a:ext uri="{FF2B5EF4-FFF2-40B4-BE49-F238E27FC236}">
                <a16:creationId xmlns:a16="http://schemas.microsoft.com/office/drawing/2014/main" id="{6B630EDF-7D66-2449-FDAD-17BA0B00C7B3}"/>
              </a:ext>
            </a:extLst>
          </p:cNvPr>
          <p:cNvSpPr txBox="1">
            <a:spLocks/>
          </p:cNvSpPr>
          <p:nvPr/>
        </p:nvSpPr>
        <p:spPr>
          <a:xfrm>
            <a:off x="4833366" y="543070"/>
            <a:ext cx="6870954" cy="167562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spcAft>
                <a:spcPts val="600"/>
              </a:spcAft>
            </a:pPr>
            <a:r>
              <a:rPr lang="en-US" sz="4000" b="1" kern="1200">
                <a:solidFill>
                  <a:schemeClr val="tx1"/>
                </a:solidFill>
                <a:latin typeface="+mj-lt"/>
                <a:ea typeface="+mj-ea"/>
                <a:cs typeface="+mj-cs"/>
              </a:rPr>
              <a:t>Análisis de los videos en tracker</a:t>
            </a:r>
          </a:p>
        </p:txBody>
      </p:sp>
      <p:pic>
        <p:nvPicPr>
          <p:cNvPr id="9" name="Imagem 8" descr="Gráfico, Gráfico de linhas&#10;&#10;Descrição gerada automaticamente">
            <a:extLst>
              <a:ext uri="{FF2B5EF4-FFF2-40B4-BE49-F238E27FC236}">
                <a16:creationId xmlns:a16="http://schemas.microsoft.com/office/drawing/2014/main" id="{2881EA1E-D6E8-8059-0882-191954ECF4F3}"/>
              </a:ext>
            </a:extLst>
          </p:cNvPr>
          <p:cNvPicPr>
            <a:picLocks noChangeAspect="1"/>
          </p:cNvPicPr>
          <p:nvPr/>
        </p:nvPicPr>
        <p:blipFill rotWithShape="1">
          <a:blip r:embed="rId2"/>
          <a:srcRect t="4306" r="3" b="12992"/>
          <a:stretch/>
        </p:blipFill>
        <p:spPr>
          <a:xfrm>
            <a:off x="20" y="1"/>
            <a:ext cx="4187091" cy="2164321"/>
          </a:xfrm>
          <a:prstGeom prst="rect">
            <a:avLst/>
          </a:prstGeom>
        </p:spPr>
      </p:pic>
      <p:pic>
        <p:nvPicPr>
          <p:cNvPr id="11" name="Imagem 10" descr="Gráfico, Gráfico de linhas&#10;&#10;Descrição gerada automaticamente">
            <a:extLst>
              <a:ext uri="{FF2B5EF4-FFF2-40B4-BE49-F238E27FC236}">
                <a16:creationId xmlns:a16="http://schemas.microsoft.com/office/drawing/2014/main" id="{0715F36B-AEFC-7797-1464-E4B1702E05C4}"/>
              </a:ext>
            </a:extLst>
          </p:cNvPr>
          <p:cNvPicPr>
            <a:picLocks noChangeAspect="1"/>
          </p:cNvPicPr>
          <p:nvPr/>
        </p:nvPicPr>
        <p:blipFill rotWithShape="1">
          <a:blip r:embed="rId3"/>
          <a:srcRect t="4958" r="3" b="12340"/>
          <a:stretch/>
        </p:blipFill>
        <p:spPr>
          <a:xfrm>
            <a:off x="20" y="2342320"/>
            <a:ext cx="4187091" cy="2164321"/>
          </a:xfrm>
          <a:prstGeom prst="rect">
            <a:avLst/>
          </a:prstGeom>
        </p:spPr>
      </p:pic>
      <p:pic>
        <p:nvPicPr>
          <p:cNvPr id="13" name="Imagem 12" descr="Gráfico, Gráfico de linhas&#10;&#10;Descrição gerada automaticamente">
            <a:extLst>
              <a:ext uri="{FF2B5EF4-FFF2-40B4-BE49-F238E27FC236}">
                <a16:creationId xmlns:a16="http://schemas.microsoft.com/office/drawing/2014/main" id="{DBBE74AA-CB3A-EC1A-F8EA-2902A5BB3C35}"/>
              </a:ext>
            </a:extLst>
          </p:cNvPr>
          <p:cNvPicPr>
            <a:picLocks noChangeAspect="1"/>
          </p:cNvPicPr>
          <p:nvPr/>
        </p:nvPicPr>
        <p:blipFill rotWithShape="1">
          <a:blip r:embed="rId4"/>
          <a:srcRect t="4756" r="3" b="12542"/>
          <a:stretch/>
        </p:blipFill>
        <p:spPr>
          <a:xfrm>
            <a:off x="20" y="4693680"/>
            <a:ext cx="4187091" cy="2164321"/>
          </a:xfrm>
          <a:prstGeom prst="rect">
            <a:avLst/>
          </a:prstGeom>
        </p:spPr>
      </p:pic>
      <p:sp>
        <p:nvSpPr>
          <p:cNvPr id="3" name="Subtítulo 2">
            <a:extLst>
              <a:ext uri="{FF2B5EF4-FFF2-40B4-BE49-F238E27FC236}">
                <a16:creationId xmlns:a16="http://schemas.microsoft.com/office/drawing/2014/main" id="{F9ED25AB-053B-3827-3E33-FCFEC2C6089E}"/>
              </a:ext>
            </a:extLst>
          </p:cNvPr>
          <p:cNvSpPr txBox="1">
            <a:spLocks/>
          </p:cNvSpPr>
          <p:nvPr/>
        </p:nvSpPr>
        <p:spPr>
          <a:xfrm>
            <a:off x="4833366" y="2399720"/>
            <a:ext cx="6870954" cy="373650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228600" algn="just">
              <a:buFont typeface="Arial" panose="020B0604020202020204" pitchFamily="34" charset="0"/>
              <a:buChar char="•"/>
            </a:pPr>
            <a:r>
              <a:rPr lang="en-US" sz="2000" dirty="0"/>
              <a:t>De </a:t>
            </a:r>
            <a:r>
              <a:rPr lang="en-US" sz="2000" dirty="0" err="1"/>
              <a:t>los</a:t>
            </a:r>
            <a:r>
              <a:rPr lang="en-US" sz="2000" dirty="0"/>
              <a:t> videos </a:t>
            </a:r>
            <a:r>
              <a:rPr lang="en-US" sz="2000" dirty="0" err="1"/>
              <a:t>grabados</a:t>
            </a:r>
            <a:r>
              <a:rPr lang="en-US" sz="2000" dirty="0"/>
              <a:t>, al </a:t>
            </a:r>
            <a:r>
              <a:rPr lang="en-US" sz="2000" dirty="0" err="1"/>
              <a:t>analizarlos</a:t>
            </a:r>
            <a:r>
              <a:rPr lang="en-US" sz="2000" dirty="0"/>
              <a:t> </a:t>
            </a:r>
            <a:r>
              <a:rPr lang="en-US" sz="2000" dirty="0" err="1"/>
              <a:t>en</a:t>
            </a:r>
            <a:r>
              <a:rPr lang="en-US" sz="2000" dirty="0"/>
              <a:t> tracker, se </a:t>
            </a:r>
            <a:r>
              <a:rPr lang="en-US" sz="2000" dirty="0" err="1"/>
              <a:t>obtuvieron</a:t>
            </a:r>
            <a:r>
              <a:rPr lang="en-US" sz="2000" dirty="0"/>
              <a:t> las </a:t>
            </a:r>
            <a:r>
              <a:rPr lang="en-US" sz="2000" dirty="0" err="1"/>
              <a:t>gráficas</a:t>
            </a:r>
            <a:r>
              <a:rPr lang="en-US" sz="2000" dirty="0"/>
              <a:t> de </a:t>
            </a:r>
            <a:r>
              <a:rPr lang="en-US" sz="2000" dirty="0" err="1"/>
              <a:t>velocidad</a:t>
            </a:r>
            <a:r>
              <a:rPr lang="en-US" sz="2000" dirty="0"/>
              <a:t> (m/s) Vs </a:t>
            </a:r>
            <a:r>
              <a:rPr lang="en-US" sz="2000" dirty="0" err="1"/>
              <a:t>tiempo</a:t>
            </a:r>
            <a:r>
              <a:rPr lang="en-US" sz="2000" dirty="0"/>
              <a:t> (s), y </a:t>
            </a:r>
            <a:r>
              <a:rPr lang="en-US" sz="2000" dirty="0" err="1"/>
              <a:t>posición</a:t>
            </a:r>
            <a:r>
              <a:rPr lang="en-US" sz="2000" dirty="0"/>
              <a:t>(Y) </a:t>
            </a:r>
            <a:r>
              <a:rPr lang="en-US" sz="2000" dirty="0" err="1"/>
              <a:t>en</a:t>
            </a:r>
            <a:r>
              <a:rPr lang="en-US" sz="2000" dirty="0"/>
              <a:t> (m) Vs </a:t>
            </a:r>
            <a:r>
              <a:rPr lang="en-US" sz="2000" dirty="0" err="1"/>
              <a:t>tiempo</a:t>
            </a:r>
            <a:r>
              <a:rPr lang="en-US" sz="2000" dirty="0"/>
              <a:t> (s) . La </a:t>
            </a:r>
            <a:r>
              <a:rPr lang="en-US" sz="2000" dirty="0" err="1"/>
              <a:t>trayectoria</a:t>
            </a:r>
            <a:r>
              <a:rPr lang="en-US" sz="2000" dirty="0"/>
              <a:t> describe un </a:t>
            </a:r>
            <a:r>
              <a:rPr lang="en-US" sz="2000" dirty="0" err="1"/>
              <a:t>movimiento</a:t>
            </a:r>
            <a:r>
              <a:rPr lang="en-US" sz="2000" dirty="0"/>
              <a:t> </a:t>
            </a:r>
            <a:r>
              <a:rPr lang="en-US" sz="2000" dirty="0" err="1"/>
              <a:t>parabólico</a:t>
            </a:r>
            <a:r>
              <a:rPr lang="en-US" sz="2000" dirty="0"/>
              <a:t>.</a:t>
            </a:r>
          </a:p>
          <a:p>
            <a:pPr indent="-228600" algn="l">
              <a:buFont typeface="Arial" panose="020B0604020202020204" pitchFamily="34" charset="0"/>
              <a:buChar char="•"/>
            </a:pPr>
            <a:r>
              <a:rPr lang="en-US" sz="2000" dirty="0" err="1"/>
              <a:t>También</a:t>
            </a:r>
            <a:r>
              <a:rPr lang="en-US" sz="2000" dirty="0"/>
              <a:t> se </a:t>
            </a:r>
            <a:r>
              <a:rPr lang="en-US" sz="2000" dirty="0" err="1"/>
              <a:t>obtuvo</a:t>
            </a:r>
            <a:r>
              <a:rPr lang="en-US" sz="2000" dirty="0"/>
              <a:t> </a:t>
            </a:r>
            <a:r>
              <a:rPr lang="en-US" sz="2000" dirty="0" err="1"/>
              <a:t>el</a:t>
            </a:r>
            <a:r>
              <a:rPr lang="en-US" sz="2000" dirty="0"/>
              <a:t> </a:t>
            </a:r>
            <a:r>
              <a:rPr lang="en-US" sz="2000" dirty="0" err="1"/>
              <a:t>alcance</a:t>
            </a:r>
            <a:r>
              <a:rPr lang="en-US" sz="2000" dirty="0"/>
              <a:t> de </a:t>
            </a:r>
            <a:r>
              <a:rPr lang="en-US" sz="2000" dirty="0" err="1"/>
              <a:t>los</a:t>
            </a:r>
            <a:r>
              <a:rPr lang="en-US" sz="2000" dirty="0"/>
              <a:t> </a:t>
            </a:r>
            <a:r>
              <a:rPr lang="en-US" sz="2000" dirty="0" err="1"/>
              <a:t>dardos</a:t>
            </a:r>
            <a:r>
              <a:rPr lang="en-US" sz="2000" dirty="0"/>
              <a:t> (x) al ser </a:t>
            </a:r>
            <a:r>
              <a:rPr lang="en-US" sz="2000" dirty="0" err="1"/>
              <a:t>lanzados</a:t>
            </a:r>
            <a:r>
              <a:rPr lang="en-US" sz="2000" dirty="0"/>
              <a:t> con las dos </a:t>
            </a:r>
            <a:r>
              <a:rPr lang="en-US" sz="2000" dirty="0" err="1"/>
              <a:t>cerbatana</a:t>
            </a:r>
            <a:r>
              <a:rPr lang="en-US" sz="2000" dirty="0"/>
              <a:t>. </a:t>
            </a:r>
          </a:p>
        </p:txBody>
      </p:sp>
      <p:sp>
        <p:nvSpPr>
          <p:cNvPr id="4" name="Subtítulo 2">
            <a:extLst>
              <a:ext uri="{FF2B5EF4-FFF2-40B4-BE49-F238E27FC236}">
                <a16:creationId xmlns:a16="http://schemas.microsoft.com/office/drawing/2014/main" id="{AD32094B-DEDE-A648-95FA-5D07F9802D5F}"/>
              </a:ext>
            </a:extLst>
          </p:cNvPr>
          <p:cNvSpPr txBox="1">
            <a:spLocks/>
          </p:cNvSpPr>
          <p:nvPr/>
        </p:nvSpPr>
        <p:spPr>
          <a:xfrm>
            <a:off x="455364" y="407146"/>
            <a:ext cx="6672549" cy="80470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s-ES_tradnl" sz="2500" b="1" dirty="0">
              <a:solidFill>
                <a:schemeClr val="tx2">
                  <a:lumMod val="75000"/>
                </a:schemeClr>
              </a:solidFill>
              <a:latin typeface="Myriad Pro Semibold" panose="020B0503030403020204" pitchFamily="34" charset="0"/>
            </a:endParaRPr>
          </a:p>
        </p:txBody>
      </p:sp>
    </p:spTree>
    <p:extLst>
      <p:ext uri="{BB962C8B-B14F-4D97-AF65-F5344CB8AC3E}">
        <p14:creationId xmlns:p14="http://schemas.microsoft.com/office/powerpoint/2010/main" val="3769853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ítulo 2">
            <a:extLst>
              <a:ext uri="{FF2B5EF4-FFF2-40B4-BE49-F238E27FC236}">
                <a16:creationId xmlns:a16="http://schemas.microsoft.com/office/drawing/2014/main" id="{6B630EDF-7D66-2449-FDAD-17BA0B00C7B3}"/>
              </a:ext>
            </a:extLst>
          </p:cNvPr>
          <p:cNvSpPr txBox="1">
            <a:spLocks/>
          </p:cNvSpPr>
          <p:nvPr/>
        </p:nvSpPr>
        <p:spPr>
          <a:xfrm>
            <a:off x="630936" y="457200"/>
            <a:ext cx="4343400" cy="1929384"/>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spcAft>
                <a:spcPts val="600"/>
              </a:spcAft>
            </a:pPr>
            <a:r>
              <a:rPr lang="en-US" sz="4400" b="1">
                <a:latin typeface="+mj-lt"/>
                <a:ea typeface="+mj-ea"/>
                <a:cs typeface="+mj-cs"/>
              </a:rPr>
              <a:t>Simulación de la trayectoria de los dardos </a:t>
            </a:r>
          </a:p>
        </p:txBody>
      </p:sp>
      <p:sp>
        <p:nvSpPr>
          <p:cNvPr id="16"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ubtítulo 2">
            <a:extLst>
              <a:ext uri="{FF2B5EF4-FFF2-40B4-BE49-F238E27FC236}">
                <a16:creationId xmlns:a16="http://schemas.microsoft.com/office/drawing/2014/main" id="{D0B639C6-D7FD-5957-B406-2689918EE60F}"/>
              </a:ext>
            </a:extLst>
          </p:cNvPr>
          <p:cNvSpPr txBox="1">
            <a:spLocks/>
          </p:cNvSpPr>
          <p:nvPr/>
        </p:nvSpPr>
        <p:spPr>
          <a:xfrm>
            <a:off x="5541263" y="457200"/>
            <a:ext cx="6007608" cy="1929384"/>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228600" algn="just">
              <a:buFont typeface="Arial" panose="020B0604020202020204" pitchFamily="34" charset="0"/>
              <a:buChar char="•"/>
            </a:pPr>
            <a:r>
              <a:rPr lang="en-US" sz="2000" dirty="0"/>
              <a:t>Para </a:t>
            </a:r>
            <a:r>
              <a:rPr lang="en-US" sz="2000" dirty="0" err="1"/>
              <a:t>simular</a:t>
            </a:r>
            <a:r>
              <a:rPr lang="en-US" sz="2000" dirty="0"/>
              <a:t> </a:t>
            </a:r>
            <a:r>
              <a:rPr lang="en-US" sz="2000" dirty="0" err="1"/>
              <a:t>el</a:t>
            </a:r>
            <a:r>
              <a:rPr lang="en-US" sz="2000" dirty="0"/>
              <a:t> </a:t>
            </a:r>
            <a:r>
              <a:rPr lang="en-US" sz="2000" dirty="0" err="1"/>
              <a:t>movimiento</a:t>
            </a:r>
            <a:r>
              <a:rPr lang="en-US" sz="2000" dirty="0"/>
              <a:t> del </a:t>
            </a:r>
            <a:r>
              <a:rPr lang="en-US" sz="2000" dirty="0" err="1"/>
              <a:t>dardo</a:t>
            </a:r>
            <a:r>
              <a:rPr lang="en-US" sz="2000" dirty="0"/>
              <a:t> al </a:t>
            </a:r>
            <a:r>
              <a:rPr lang="en-US" sz="2000" dirty="0" err="1"/>
              <a:t>salir</a:t>
            </a:r>
            <a:r>
              <a:rPr lang="en-US" sz="2000" dirty="0"/>
              <a:t> </a:t>
            </a:r>
            <a:r>
              <a:rPr lang="en-US" sz="2000" dirty="0" err="1"/>
              <a:t>expulsado</a:t>
            </a:r>
            <a:r>
              <a:rPr lang="en-US" sz="2000" dirty="0"/>
              <a:t> de la </a:t>
            </a:r>
            <a:r>
              <a:rPr lang="en-US" sz="2000" dirty="0" err="1"/>
              <a:t>cerbatana</a:t>
            </a:r>
            <a:r>
              <a:rPr lang="en-US" sz="2000" dirty="0"/>
              <a:t>, se </a:t>
            </a:r>
            <a:r>
              <a:rPr lang="en-US" sz="2000" dirty="0" err="1"/>
              <a:t>creó</a:t>
            </a:r>
            <a:r>
              <a:rPr lang="en-US" sz="2000" dirty="0"/>
              <a:t> un </a:t>
            </a:r>
            <a:r>
              <a:rPr lang="en-US" sz="2000" dirty="0" err="1"/>
              <a:t>programa</a:t>
            </a:r>
            <a:r>
              <a:rPr lang="en-US" sz="2000" dirty="0"/>
              <a:t> </a:t>
            </a:r>
            <a:r>
              <a:rPr lang="en-US" sz="2000" dirty="0" err="1"/>
              <a:t>en</a:t>
            </a:r>
            <a:r>
              <a:rPr lang="en-US" sz="2000" dirty="0"/>
              <a:t> </a:t>
            </a:r>
            <a:r>
              <a:rPr lang="en-US" sz="2000" dirty="0" err="1"/>
              <a:t>lenguaje</a:t>
            </a:r>
            <a:r>
              <a:rPr lang="en-US" sz="2000" dirty="0"/>
              <a:t> python. Esta </a:t>
            </a:r>
            <a:r>
              <a:rPr lang="en-US" sz="2000" dirty="0" err="1"/>
              <a:t>trayectoria</a:t>
            </a:r>
            <a:r>
              <a:rPr lang="en-US" sz="2000" dirty="0"/>
              <a:t> describe un </a:t>
            </a:r>
            <a:r>
              <a:rPr lang="en-US" sz="2000" dirty="0" err="1"/>
              <a:t>movimiento</a:t>
            </a:r>
            <a:r>
              <a:rPr lang="en-US" sz="2000" dirty="0"/>
              <a:t> </a:t>
            </a:r>
            <a:r>
              <a:rPr lang="en-US" sz="2000" dirty="0" err="1"/>
              <a:t>semiparabólico</a:t>
            </a:r>
            <a:r>
              <a:rPr lang="en-US" sz="2000" dirty="0"/>
              <a:t>  y se </a:t>
            </a:r>
            <a:r>
              <a:rPr lang="en-US" sz="2000" dirty="0" err="1"/>
              <a:t>puede</a:t>
            </a:r>
            <a:r>
              <a:rPr lang="en-US" sz="2000" dirty="0"/>
              <a:t> </a:t>
            </a:r>
            <a:r>
              <a:rPr lang="en-US" sz="2000" dirty="0" err="1"/>
              <a:t>observar</a:t>
            </a:r>
            <a:r>
              <a:rPr lang="en-US" sz="2000" dirty="0"/>
              <a:t> que </a:t>
            </a:r>
            <a:r>
              <a:rPr lang="en-US" sz="2000" dirty="0" err="1"/>
              <a:t>el</a:t>
            </a:r>
            <a:r>
              <a:rPr lang="en-US" sz="2000" dirty="0"/>
              <a:t> </a:t>
            </a:r>
            <a:r>
              <a:rPr lang="en-US" sz="2000" dirty="0" err="1"/>
              <a:t>alcance</a:t>
            </a:r>
            <a:r>
              <a:rPr lang="en-US" sz="2000" dirty="0"/>
              <a:t> del </a:t>
            </a:r>
            <a:r>
              <a:rPr lang="en-US" sz="2000" dirty="0" err="1"/>
              <a:t>dardo</a:t>
            </a:r>
            <a:r>
              <a:rPr lang="en-US" sz="2000" dirty="0"/>
              <a:t> es mayor al </a:t>
            </a:r>
            <a:r>
              <a:rPr lang="en-US" sz="2000" dirty="0" err="1"/>
              <a:t>obtenido</a:t>
            </a:r>
            <a:r>
              <a:rPr lang="en-US" sz="2000" dirty="0"/>
              <a:t> </a:t>
            </a:r>
            <a:r>
              <a:rPr lang="en-US" sz="2000" dirty="0" err="1"/>
              <a:t>por</a:t>
            </a:r>
            <a:r>
              <a:rPr lang="en-US" sz="2000" dirty="0"/>
              <a:t> tracker </a:t>
            </a:r>
            <a:r>
              <a:rPr lang="en-US" sz="2000" dirty="0" err="1"/>
              <a:t>debido</a:t>
            </a:r>
            <a:r>
              <a:rPr lang="en-US" sz="2000" dirty="0"/>
              <a:t> a que se </a:t>
            </a:r>
            <a:r>
              <a:rPr lang="en-US" sz="2000" dirty="0" err="1"/>
              <a:t>modela</a:t>
            </a:r>
            <a:r>
              <a:rPr lang="en-US" sz="2000" dirty="0"/>
              <a:t> con </a:t>
            </a:r>
            <a:r>
              <a:rPr lang="en-US" sz="2000" dirty="0" err="1"/>
              <a:t>parámetros</a:t>
            </a:r>
            <a:r>
              <a:rPr lang="en-US" sz="2000" dirty="0"/>
              <a:t> </a:t>
            </a:r>
            <a:r>
              <a:rPr lang="en-US" sz="2000" dirty="0" err="1"/>
              <a:t>ideales</a:t>
            </a:r>
            <a:r>
              <a:rPr lang="en-US" sz="2000" dirty="0"/>
              <a:t>.</a:t>
            </a:r>
          </a:p>
        </p:txBody>
      </p:sp>
      <p:pic>
        <p:nvPicPr>
          <p:cNvPr id="8" name="Imagem 7" descr="Gráfico, Gráfico de linhas&#10;&#10;Descrição gerada automaticamente">
            <a:extLst>
              <a:ext uri="{FF2B5EF4-FFF2-40B4-BE49-F238E27FC236}">
                <a16:creationId xmlns:a16="http://schemas.microsoft.com/office/drawing/2014/main" id="{1572DDE5-11E9-2D32-5B6A-1BDAFF6D4396}"/>
              </a:ext>
            </a:extLst>
          </p:cNvPr>
          <p:cNvPicPr>
            <a:picLocks noChangeAspect="1"/>
          </p:cNvPicPr>
          <p:nvPr/>
        </p:nvPicPr>
        <p:blipFill>
          <a:blip r:embed="rId4"/>
          <a:stretch>
            <a:fillRect/>
          </a:stretch>
        </p:blipFill>
        <p:spPr>
          <a:xfrm>
            <a:off x="908228" y="2569464"/>
            <a:ext cx="4584343" cy="3678936"/>
          </a:xfrm>
          <a:prstGeom prst="rect">
            <a:avLst/>
          </a:prstGeom>
        </p:spPr>
      </p:pic>
      <p:pic>
        <p:nvPicPr>
          <p:cNvPr id="9" name="WhatsApp Video 2023-12-05 at 8.49.48 PM (1)">
            <a:hlinkClick r:id="" action="ppaction://media"/>
            <a:extLst>
              <a:ext uri="{FF2B5EF4-FFF2-40B4-BE49-F238E27FC236}">
                <a16:creationId xmlns:a16="http://schemas.microsoft.com/office/drawing/2014/main" id="{225BC9A5-A715-FD3D-8948-BB009BED774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35928" y="2698230"/>
            <a:ext cx="4733560" cy="3550170"/>
          </a:xfrm>
          <a:prstGeom prst="rect">
            <a:avLst/>
          </a:prstGeom>
        </p:spPr>
      </p:pic>
      <p:sp>
        <p:nvSpPr>
          <p:cNvPr id="4" name="Subtítulo 2">
            <a:extLst>
              <a:ext uri="{FF2B5EF4-FFF2-40B4-BE49-F238E27FC236}">
                <a16:creationId xmlns:a16="http://schemas.microsoft.com/office/drawing/2014/main" id="{AD32094B-DEDE-A648-95FA-5D07F9802D5F}"/>
              </a:ext>
            </a:extLst>
          </p:cNvPr>
          <p:cNvSpPr txBox="1">
            <a:spLocks/>
          </p:cNvSpPr>
          <p:nvPr/>
        </p:nvSpPr>
        <p:spPr>
          <a:xfrm>
            <a:off x="455364" y="407146"/>
            <a:ext cx="6672549" cy="80470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s-ES_tradnl" sz="2500" b="1" dirty="0">
              <a:solidFill>
                <a:schemeClr val="tx2">
                  <a:lumMod val="75000"/>
                </a:schemeClr>
              </a:solidFill>
              <a:latin typeface="Myriad Pro Semibold" panose="020B0503030403020204" pitchFamily="34" charset="0"/>
            </a:endParaRPr>
          </a:p>
        </p:txBody>
      </p:sp>
      <p:sp>
        <p:nvSpPr>
          <p:cNvPr id="3" name="Subtítulo 2">
            <a:extLst>
              <a:ext uri="{FF2B5EF4-FFF2-40B4-BE49-F238E27FC236}">
                <a16:creationId xmlns:a16="http://schemas.microsoft.com/office/drawing/2014/main" id="{F9ED25AB-053B-3827-3E33-FCFEC2C6089E}"/>
              </a:ext>
            </a:extLst>
          </p:cNvPr>
          <p:cNvSpPr txBox="1">
            <a:spLocks/>
          </p:cNvSpPr>
          <p:nvPr/>
        </p:nvSpPr>
        <p:spPr>
          <a:xfrm>
            <a:off x="745814" y="2338486"/>
            <a:ext cx="6672549" cy="154515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sz="1800" dirty="0">
              <a:solidFill>
                <a:schemeClr val="tx2">
                  <a:lumMod val="75000"/>
                </a:schemeClr>
              </a:solidFill>
              <a:latin typeface="Myriad Pro Semibold" panose="020B0503030403020204" pitchFamily="34" charset="0"/>
            </a:endParaRPr>
          </a:p>
        </p:txBody>
      </p:sp>
    </p:spTree>
    <p:extLst>
      <p:ext uri="{BB962C8B-B14F-4D97-AF65-F5344CB8AC3E}">
        <p14:creationId xmlns:p14="http://schemas.microsoft.com/office/powerpoint/2010/main" val="305843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668</TotalTime>
  <Words>579</Words>
  <Application>Microsoft Office PowerPoint</Application>
  <PresentationFormat>Widescreen</PresentationFormat>
  <Paragraphs>27</Paragraphs>
  <Slides>10</Slides>
  <Notes>0</Notes>
  <HiddenSlides>0</HiddenSlides>
  <MMClips>1</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10</vt:i4>
      </vt:variant>
    </vt:vector>
  </HeadingPairs>
  <TitlesOfParts>
    <vt:vector size="15" baseType="lpstr">
      <vt:lpstr>Arial</vt:lpstr>
      <vt:lpstr>Calibri</vt:lpstr>
      <vt:lpstr>Calibri Light</vt:lpstr>
      <vt:lpstr>Myriad Pro Semibold</vt:lpstr>
      <vt:lpstr>Tema de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ANGELA PERDOMO</cp:lastModifiedBy>
  <cp:revision>14</cp:revision>
  <dcterms:created xsi:type="dcterms:W3CDTF">2019-03-06T15:22:16Z</dcterms:created>
  <dcterms:modified xsi:type="dcterms:W3CDTF">2023-12-06T02:36:59Z</dcterms:modified>
</cp:coreProperties>
</file>